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0000" dirty="0" smtClean="0">
                <a:latin typeface="Georgia" pitchFamily="18" charset="0"/>
              </a:rPr>
              <a:t>Урок №168</a:t>
            </a:r>
            <a:endParaRPr lang="ru-RU" sz="100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14:m>
                  <m:oMath xmlns:m="http://schemas.openxmlformats.org/officeDocument/2006/math">
                    <m:f>
                      <m:fPr>
                        <m:ctrlPr>
                          <a:rPr lang="ru-RU" sz="4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6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sz="4600" b="1" i="1" smtClean="0">
                            <a:latin typeface="Cambria Math"/>
                          </a:rPr>
                          <m:t>𝟒𝟎</m:t>
                        </m:r>
                      </m:den>
                    </m:f>
                    <m:r>
                      <a:rPr lang="ru-RU" sz="46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4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6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sz="4600" b="1" i="1" smtClean="0">
                            <a:latin typeface="Cambria Math"/>
                          </a:rPr>
                          <m:t>𝟓</m:t>
                        </m:r>
                        <m:r>
                          <a:rPr lang="ru-RU" sz="4600" b="1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ru-RU" sz="4600" b="1" i="1" smtClean="0">
                            <a:latin typeface="Cambria Math"/>
                            <a:ea typeface="Cambria Math"/>
                          </a:rPr>
                          <m:t>𝟖</m:t>
                        </m:r>
                      </m:den>
                    </m:f>
                    <m:r>
                      <a:rPr lang="ru-RU" sz="46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4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6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sz="4600" b="1" i="1" smtClean="0">
                            <a:latin typeface="Cambria Math"/>
                          </a:rPr>
                          <m:t>𝟓</m:t>
                        </m:r>
                        <m:r>
                          <a:rPr lang="ru-RU" sz="4600" b="1" i="1" smtClean="0">
                            <a:latin typeface="Cambria Math"/>
                            <a:ea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ru-RU" sz="4600" b="1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ru-RU" sz="4600" b="1" i="1" smtClean="0"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ru-RU" sz="4600" b="1" i="1" smtClean="0">
                                <a:latin typeface="Cambria Math"/>
                                <a:ea typeface="Cambria Math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4600" b="1" dirty="0" smtClean="0"/>
                  <a:t>=0,175</a:t>
                </a:r>
              </a:p>
              <a:p>
                <a:pPr algn="just"/>
                <a14:m>
                  <m:oMath xmlns:m="http://schemas.openxmlformats.org/officeDocument/2006/math">
                    <m:f>
                      <m:fPr>
                        <m:ctrlPr>
                          <a:rPr lang="ru-RU" sz="4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6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ru-RU" sz="4600" b="1" i="1" smtClean="0">
                            <a:latin typeface="Cambria Math"/>
                          </a:rPr>
                          <m:t>𝟏𝟎𝟐𝟒</m:t>
                        </m:r>
                      </m:den>
                    </m:f>
                    <m:r>
                      <a:rPr lang="ru-RU" sz="4600" b="1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ru-RU" sz="4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6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sSup>
                          <m:sSupPr>
                            <m:ctrlPr>
                              <a:rPr lang="ru-RU" sz="46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600" b="1" i="1" smtClean="0">
                                <a:latin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ru-RU" sz="4600" b="1" i="1" smtClean="0">
                                <a:latin typeface="Cambria Math"/>
                              </a:rPr>
                              <m:t>𝟏𝟎</m:t>
                            </m:r>
                          </m:sup>
                        </m:sSup>
                      </m:den>
                    </m:f>
                    <m:r>
                      <a:rPr lang="ru-RU" sz="4600" b="1" i="1" smtClean="0">
                        <a:latin typeface="Cambria Math"/>
                      </a:rPr>
                      <m:t>=</m:t>
                    </m:r>
                    <m:r>
                      <a:rPr lang="ru-RU" sz="4600" b="1" i="1" smtClean="0">
                        <a:latin typeface="Cambria Math"/>
                      </a:rPr>
                      <m:t>𝟎</m:t>
                    </m:r>
                    <m:r>
                      <a:rPr lang="ru-RU" sz="4600" b="1" i="1" smtClean="0">
                        <a:latin typeface="Cambria Math"/>
                      </a:rPr>
                      <m:t>,</m:t>
                    </m:r>
                    <m:r>
                      <a:rPr lang="ru-RU" sz="4600" b="1" i="1" smtClean="0">
                        <a:latin typeface="Cambria Math"/>
                      </a:rPr>
                      <m:t>𝟎𝟎𝟐𝟗𝟐𝟗𝟔𝟖𝟕𝟓</m:t>
                    </m:r>
                  </m:oMath>
                </a14:m>
                <a:endParaRPr lang="ru-RU" sz="4600" b="1" dirty="0" smtClean="0"/>
              </a:p>
              <a:p>
                <a:pPr algn="just"/>
                <a14:m>
                  <m:oMath xmlns:m="http://schemas.openxmlformats.org/officeDocument/2006/math">
                    <m:f>
                      <m:fPr>
                        <m:ctrlPr>
                          <a:rPr lang="ru-RU" sz="4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6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4600" b="1" i="1" smtClean="0">
                            <a:latin typeface="Cambria Math"/>
                          </a:rPr>
                          <m:t>𝟔𝟐𝟓</m:t>
                        </m:r>
                      </m:den>
                    </m:f>
                    <m:r>
                      <a:rPr lang="ru-RU" sz="46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4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6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ru-RU" sz="46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600" b="1" i="1" smtClean="0">
                                <a:latin typeface="Cambria Math"/>
                              </a:rPr>
                              <m:t>𝟓</m:t>
                            </m:r>
                          </m:e>
                          <m:sup>
                            <m:r>
                              <a:rPr lang="ru-RU" sz="4600" b="1" i="1" smtClean="0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ru-RU" sz="4600" b="1" i="1" smtClean="0">
                        <a:latin typeface="Cambria Math"/>
                      </a:rPr>
                      <m:t>=</m:t>
                    </m:r>
                    <m:r>
                      <a:rPr lang="ru-RU" sz="4600" b="1" i="1" smtClean="0">
                        <a:latin typeface="Cambria Math"/>
                      </a:rPr>
                      <m:t>𝟎</m:t>
                    </m:r>
                    <m:r>
                      <a:rPr lang="ru-RU" sz="4600" b="1" i="1" smtClean="0">
                        <a:latin typeface="Cambria Math"/>
                      </a:rPr>
                      <m:t>,</m:t>
                    </m:r>
                    <m:r>
                      <a:rPr lang="ru-RU" sz="4600" b="1" i="1" smtClean="0">
                        <a:latin typeface="Cambria Math"/>
                      </a:rPr>
                      <m:t>𝟎𝟎𝟏𝟔</m:t>
                    </m:r>
                  </m:oMath>
                </a14:m>
                <a:endParaRPr lang="ru-RU" sz="46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10053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6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 </m:t>
                      </m:r>
                      <m:r>
                        <a:rPr lang="ru-RU" sz="6000" b="1" i="0" smtClean="0">
                          <a:latin typeface="Cambria Math"/>
                        </a:rPr>
                        <m:t>         </m:t>
                      </m:r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𝟏𝟕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𝟓𝟎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 </m:t>
                      </m:r>
                      <m:r>
                        <a:rPr lang="ru-RU" sz="6000" b="1" i="0" smtClean="0">
                          <a:latin typeface="Cambria Math"/>
                        </a:rPr>
                        <m:t>         </m:t>
                      </m:r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𝟖𝟎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𝟗𝟗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 </m:t>
                      </m:r>
                    </m:oMath>
                  </m:oMathPara>
                </a14:m>
                <a:endParaRPr lang="ru-RU" sz="6000" b="1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𝟒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𝟕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 </m:t>
                      </m:r>
                      <m:r>
                        <a:rPr lang="ru-RU" sz="6000" b="1" i="0" smtClean="0">
                          <a:latin typeface="Cambria Math"/>
                        </a:rPr>
                        <m:t>        </m:t>
                      </m:r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𝟕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𝟑𝟎𝟎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 </m:t>
                      </m:r>
                      <m:r>
                        <a:rPr lang="ru-RU" sz="6000" b="1" i="0" smtClean="0">
                          <a:latin typeface="Cambria Math"/>
                        </a:rPr>
                        <m:t>        </m:t>
                      </m:r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𝟏𝟐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𝟗𝟔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6000" b="1" i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 </m:t>
                      </m:r>
                      <m:r>
                        <a:rPr lang="ru-RU" sz="6000" b="1" i="0" smtClean="0">
                          <a:latin typeface="Cambria Math"/>
                        </a:rPr>
                        <m:t>       </m:t>
                      </m:r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𝟏𝟑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𝟏𝟐𝟓</m:t>
                          </m:r>
                        </m:den>
                      </m:f>
                      <m:r>
                        <a:rPr lang="ru-RU" sz="6000" b="1" i="0">
                          <a:latin typeface="Cambria Math"/>
                        </a:rPr>
                        <m:t>; </m:t>
                      </m:r>
                      <m:r>
                        <a:rPr lang="ru-RU" sz="6000" b="1" i="0" smtClean="0">
                          <a:latin typeface="Cambria Math"/>
                        </a:rPr>
                        <m:t>       </m:t>
                      </m:r>
                      <m:f>
                        <m:fPr>
                          <m:ctrlPr>
                            <a:rPr lang="ru-RU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6000" b="1" i="0">
                              <a:latin typeface="Cambria Math"/>
                            </a:rPr>
                            <m:t>𝟏𝟕</m:t>
                          </m:r>
                        </m:num>
                        <m:den>
                          <m:r>
                            <a:rPr lang="ru-RU" sz="6000" b="1" i="0">
                              <a:latin typeface="Cambria Math"/>
                            </a:rPr>
                            <m:t>𝟐𝟕</m:t>
                          </m:r>
                        </m:den>
                      </m:f>
                    </m:oMath>
                  </m:oMathPara>
                </a14:m>
                <a:endParaRPr lang="ru-RU" sz="60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856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домашнего 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№ 973 (3 строчка), № 974, №975 (</a:t>
            </a:r>
            <a:r>
              <a:rPr lang="ru-RU" dirty="0" err="1" smtClean="0"/>
              <a:t>а,б</a:t>
            </a:r>
            <a:r>
              <a:rPr lang="ru-RU" dirty="0" smtClean="0"/>
              <a:t>)</a:t>
            </a:r>
          </a:p>
          <a:p>
            <a:r>
              <a:rPr lang="ru-RU" sz="5400" b="1" dirty="0" smtClean="0"/>
              <a:t>ОЦЕНИ СЕБЯ САМ!!!!!</a:t>
            </a:r>
            <a:endParaRPr lang="ru-RU" sz="5400" b="1" dirty="0"/>
          </a:p>
        </p:txBody>
      </p:sp>
    </p:spTree>
    <p:extLst>
      <p:ext uri="{BB962C8B-B14F-4D97-AF65-F5344CB8AC3E}">
        <p14:creationId xmlns="" xmlns:p14="http://schemas.microsoft.com/office/powerpoint/2010/main" val="49383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Решаем вместе!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 smtClean="0"/>
              <a:t>Ст. 194, № 976 -</a:t>
            </a:r>
            <a:r>
              <a:rPr lang="ru-RU" sz="4000" b="1" i="1" dirty="0" smtClean="0">
                <a:solidFill>
                  <a:srgbClr val="FF0000"/>
                </a:solidFill>
              </a:rPr>
              <a:t>978</a:t>
            </a:r>
            <a:r>
              <a:rPr lang="ru-RU" sz="4000" b="1" dirty="0" smtClean="0"/>
              <a:t>,</a:t>
            </a:r>
          </a:p>
          <a:p>
            <a:pPr marL="109728" indent="0">
              <a:buNone/>
            </a:pPr>
            <a:r>
              <a:rPr lang="ru-RU" sz="4000" b="1" dirty="0" smtClean="0"/>
              <a:t>РЕШАЕМ ВМЕСТЕ.</a:t>
            </a:r>
            <a:endParaRPr lang="ru-RU" sz="4000" b="1" dirty="0" smtClean="0"/>
          </a:p>
          <a:p>
            <a:pPr marL="109728" indent="0">
              <a:buNone/>
            </a:pPr>
            <a:r>
              <a:rPr lang="ru-RU" sz="4000" b="1" dirty="0" smtClean="0"/>
              <a:t>                     </a:t>
            </a:r>
          </a:p>
          <a:p>
            <a:pPr marL="109728" indent="0">
              <a:buNone/>
            </a:pPr>
            <a:r>
              <a:rPr lang="ru-RU" sz="4000" b="1" dirty="0" smtClean="0"/>
              <a:t> </a:t>
            </a:r>
            <a:endParaRPr lang="ru-RU" sz="4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9144000" cy="331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77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5912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+mn-lt"/>
              </a:rPr>
              <a:t>Решить самостоятельно: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Рабочая тетрадь</a:t>
            </a:r>
            <a:r>
              <a:rPr lang="ru-RU" sz="4800" b="1" dirty="0" smtClean="0"/>
              <a:t> </a:t>
            </a:r>
            <a:r>
              <a:rPr lang="ru-RU" sz="4800" b="1" dirty="0" smtClean="0">
                <a:solidFill>
                  <a:srgbClr val="FF0000"/>
                </a:solidFill>
              </a:rPr>
              <a:t>№2 </a:t>
            </a:r>
            <a:r>
              <a:rPr lang="ru-RU" sz="4800" b="1" dirty="0" smtClean="0"/>
              <a:t>стр. 68</a:t>
            </a:r>
          </a:p>
          <a:p>
            <a:pPr>
              <a:buNone/>
            </a:pPr>
            <a:r>
              <a:rPr lang="ru-RU" sz="4800" b="1" dirty="0" smtClean="0"/>
              <a:t>1 вариант №5а</a:t>
            </a:r>
          </a:p>
          <a:p>
            <a:pPr>
              <a:buNone/>
            </a:pPr>
            <a:r>
              <a:rPr lang="ru-RU" sz="4800" b="1" dirty="0" smtClean="0"/>
              <a:t>2 вариант №5б</a:t>
            </a:r>
          </a:p>
          <a:p>
            <a:r>
              <a:rPr lang="ru-RU" sz="4800" b="1" dirty="0" smtClean="0"/>
              <a:t>взаимопроверка</a:t>
            </a:r>
            <a:endParaRPr lang="ru-RU" sz="4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/>
              <a:t>п. 5.2</a:t>
            </a:r>
            <a:r>
              <a:rPr lang="ru-RU" sz="4000" b="1" dirty="0" smtClean="0"/>
              <a:t>, 1 группа: №976(</a:t>
            </a:r>
            <a:r>
              <a:rPr lang="ru-RU" sz="4000" b="1" dirty="0" err="1" smtClean="0"/>
              <a:t>в,г</a:t>
            </a:r>
            <a:r>
              <a:rPr lang="ru-RU" sz="4000" b="1" dirty="0" smtClean="0"/>
              <a:t>), 977.</a:t>
            </a:r>
          </a:p>
          <a:p>
            <a:pPr marL="109728" indent="0">
              <a:buNone/>
            </a:pPr>
            <a:r>
              <a:rPr lang="ru-RU" sz="4000" b="1" dirty="0" smtClean="0"/>
              <a:t>2 группа: + № 978 (</a:t>
            </a:r>
            <a:r>
              <a:rPr lang="ru-RU" sz="4000" b="1" dirty="0" err="1" smtClean="0"/>
              <a:t>в-з</a:t>
            </a:r>
            <a:r>
              <a:rPr lang="ru-RU" sz="4000" b="1" dirty="0" smtClean="0"/>
              <a:t>)</a:t>
            </a:r>
          </a:p>
          <a:p>
            <a:pPr marL="109728" indent="0">
              <a:buNone/>
            </a:pPr>
            <a:endParaRPr lang="ru-RU" sz="4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240"/>
            <a:ext cx="2376264" cy="20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458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</TotalTime>
  <Words>88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Урок №168</vt:lpstr>
      <vt:lpstr>Примеры:</vt:lpstr>
      <vt:lpstr>Задание 1</vt:lpstr>
      <vt:lpstr>Проверка домашнего задания</vt:lpstr>
      <vt:lpstr>Решаем вместе!</vt:lpstr>
      <vt:lpstr>Слайд 6</vt:lpstr>
      <vt:lpstr>Решить самостоятельно:</vt:lpstr>
      <vt:lpstr>Домашнее задание…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№168</dc:title>
  <dc:creator>Админ</dc:creator>
  <cp:lastModifiedBy>Админ</cp:lastModifiedBy>
  <cp:revision>3</cp:revision>
  <dcterms:created xsi:type="dcterms:W3CDTF">2017-09-03T15:06:09Z</dcterms:created>
  <dcterms:modified xsi:type="dcterms:W3CDTF">2017-09-03T16:54:31Z</dcterms:modified>
</cp:coreProperties>
</file>